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Methodisch handelen </a:t>
            </a:r>
            <a:r>
              <a:rPr lang="nl-NL" dirty="0" smtClean="0"/>
              <a:t>Deel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1, Reflecteren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220" r="5113"/>
          <a:stretch/>
        </p:blipFill>
        <p:spPr>
          <a:xfrm>
            <a:off x="0" y="0"/>
            <a:ext cx="2598180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165" y="0"/>
            <a:ext cx="5325836" cy="37360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Alternatieve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Wat ga ik doen met mijn conclusies?</a:t>
            </a:r>
          </a:p>
          <a:p>
            <a:pPr>
              <a:buFontTx/>
              <a:buChar char="-"/>
            </a:pPr>
            <a:r>
              <a:rPr lang="nl-NL" dirty="0" smtClean="0"/>
              <a:t>Welke nieuwe oplossingsmanieren zijn er?</a:t>
            </a:r>
          </a:p>
          <a:p>
            <a:pPr>
              <a:buFontTx/>
              <a:buChar char="-"/>
            </a:pPr>
            <a:r>
              <a:rPr lang="nl-NL" dirty="0" smtClean="0"/>
              <a:t>Wat zijn de voor- en nadelen hiervan?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93" y="2952206"/>
            <a:ext cx="478971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Alternatieven uitproberen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Je gaat dan dus opnieuw handelen (en start dus weer bij stap 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457" t="29950"/>
          <a:stretch/>
        </p:blipFill>
        <p:spPr>
          <a:xfrm>
            <a:off x="1096312" y="1888135"/>
            <a:ext cx="8237658" cy="44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 smtClean="0"/>
              <a:t>“Wat </a:t>
            </a:r>
            <a:r>
              <a:rPr lang="nl-NL" sz="2400" i="1" dirty="0"/>
              <a:t>een soft gedoe, dat reflecteren</a:t>
            </a:r>
            <a:r>
              <a:rPr lang="nl-NL" sz="2400" i="1" dirty="0" smtClean="0"/>
              <a:t>!”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 smtClean="0"/>
              <a:t>*Naast reflectiemodel Korthagen heb je ook nog anderen:</a:t>
            </a:r>
          </a:p>
          <a:p>
            <a:pPr>
              <a:buFontTx/>
              <a:buChar char="-"/>
            </a:pPr>
            <a:r>
              <a:rPr lang="nl-NL" sz="2400" dirty="0" smtClean="0"/>
              <a:t>STARRT-methode </a:t>
            </a: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ABCD-methode</a:t>
            </a:r>
          </a:p>
          <a:p>
            <a:pPr>
              <a:buFontTx/>
              <a:buChar char="-"/>
            </a:pPr>
            <a:r>
              <a:rPr lang="nl-NL" sz="2400" dirty="0" smtClean="0"/>
              <a:t>FIDM-methode</a:t>
            </a:r>
          </a:p>
          <a:p>
            <a:pPr marL="0" indent="0">
              <a:buNone/>
            </a:pPr>
            <a:r>
              <a:rPr lang="nl-NL" sz="2400" dirty="0" smtClean="0"/>
              <a:t>Hier gaan we de volgende lessen op in.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350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Zorg</a:t>
            </a:r>
          </a:p>
          <a:p>
            <a:r>
              <a:rPr lang="nl-NL" dirty="0"/>
              <a:t>Ga dan naar boek Methodiek en begeleiden</a:t>
            </a:r>
          </a:p>
          <a:p>
            <a:r>
              <a:rPr lang="nl-NL" dirty="0"/>
              <a:t>Naar VW thema </a:t>
            </a:r>
            <a:r>
              <a:rPr lang="nl-NL" dirty="0"/>
              <a:t>7</a:t>
            </a:r>
            <a:endParaRPr lang="nl-NL" dirty="0"/>
          </a:p>
          <a:p>
            <a:r>
              <a:rPr lang="nl-NL" dirty="0"/>
              <a:t>Maak </a:t>
            </a:r>
            <a:r>
              <a:rPr lang="nl-NL" dirty="0" smtClean="0"/>
              <a:t>opdracht 2, in duo’s, daarna individueel opdracht 6 (daarbij één stagesituatie uitschrijven in plaats van drie zoals in opdracht staat)</a:t>
            </a:r>
            <a:endParaRPr lang="nl-NL" dirty="0"/>
          </a:p>
          <a:p>
            <a:r>
              <a:rPr lang="nl-NL" dirty="0"/>
              <a:t>Sla je opdrachten goed op in je pc, </a:t>
            </a:r>
            <a:r>
              <a:rPr lang="nl-NL" dirty="0" smtClean="0"/>
              <a:t>zijn </a:t>
            </a:r>
            <a:r>
              <a:rPr lang="nl-NL" dirty="0"/>
              <a:t>aan het eind van LP </a:t>
            </a:r>
            <a:r>
              <a:rPr lang="nl-NL" dirty="0" smtClean="0"/>
              <a:t>3 </a:t>
            </a:r>
            <a:r>
              <a:rPr lang="nl-NL" dirty="0"/>
              <a:t>je bewijs van inzet en voorwaarde om </a:t>
            </a:r>
            <a:r>
              <a:rPr lang="nl-NL" u="sng" dirty="0"/>
              <a:t>de toets </a:t>
            </a:r>
            <a:r>
              <a:rPr lang="nl-NL" dirty="0"/>
              <a:t>te kunnen halen.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Reflecteren is het sluitstuk van de methodische cyclus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Je hebt altijd te maken met een </a:t>
            </a:r>
            <a:r>
              <a:rPr lang="nl-NL" u="sng" dirty="0" smtClean="0"/>
              <a:t>beginsituatie</a:t>
            </a:r>
            <a:r>
              <a:rPr lang="nl-NL" dirty="0" smtClean="0"/>
              <a:t> en een </a:t>
            </a:r>
            <a:r>
              <a:rPr lang="nl-NL" u="sng" dirty="0" smtClean="0"/>
              <a:t>doel</a:t>
            </a:r>
          </a:p>
          <a:p>
            <a:r>
              <a:rPr lang="nl-NL" dirty="0" smtClean="0"/>
              <a:t>Om het doel te behalen maak je </a:t>
            </a:r>
            <a:r>
              <a:rPr lang="nl-NL" u="sng" dirty="0" smtClean="0"/>
              <a:t>een plan</a:t>
            </a:r>
          </a:p>
          <a:p>
            <a:r>
              <a:rPr lang="nl-NL" dirty="0" smtClean="0"/>
              <a:t>Je voert het plan uit en evalueert de uitvoering van het plan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Evalueren: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</a:t>
            </a:r>
            <a:r>
              <a:rPr lang="nl-NL" dirty="0" smtClean="0"/>
              <a:t>oe ging 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ging goed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kon beter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was je eigen rol hierin?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beoordeel je je eigen handelen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Reflecteren gaat nog een stap verder…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825" y="0"/>
            <a:ext cx="3651175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Reflecteren: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Nadenken over je handelen en over de achtergronden daarvan</a:t>
            </a:r>
          </a:p>
          <a:p>
            <a:r>
              <a:rPr lang="nl-NL" dirty="0" smtClean="0"/>
              <a:t>Reflecteren is een vorm van ‘houdingsleren’</a:t>
            </a:r>
          </a:p>
          <a:p>
            <a:r>
              <a:rPr lang="nl-NL" dirty="0" smtClean="0"/>
              <a:t>Inzicht verkrijgen in eigen gedrag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heb je gedaan?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Waarom heb je dat gedaan?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Waarom heb je dat zo gedaan?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 voel je je bij je gemaakte keuzes en handelen?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betekent je handelen voor cliënten en collega’s?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Welke alternatieven zijn er voor je handelen?</a:t>
            </a:r>
          </a:p>
          <a:p>
            <a:pPr marL="0" indent="0">
              <a:buNone/>
            </a:pPr>
            <a:r>
              <a:rPr lang="nl-NL" dirty="0" smtClean="0"/>
              <a:t>* Er zijn namelijk vaak meerdere goede handelingsopties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260" y="3786596"/>
            <a:ext cx="4777740" cy="3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en functies van 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/>
          </a:bodyPr>
          <a:lstStyle/>
          <a:p>
            <a:r>
              <a:rPr lang="nl-NL" dirty="0" smtClean="0"/>
              <a:t>Doel: Bewustwording creëren van de manier waarop je handelt</a:t>
            </a:r>
          </a:p>
          <a:p>
            <a:r>
              <a:rPr lang="nl-NL" dirty="0" smtClean="0"/>
              <a:t>Doel: Onderzoeken welke alternatieve handelingsopties er zijn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Functies van reflecteren: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vergroot je (zelf)kennis en vaardigheden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leert je sterke en zwakke kanten kennen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Zelfkennis leidt tot zelfvertrouwen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leert kritisch(er) denken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stelt je onderzoekend 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leert bewuste keuzes te maken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Je ontdekt dat er meerdere manieren zijn om je doel te bereiken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67" y="2079614"/>
            <a:ext cx="3646442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reflecteren of liever alleen?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Het kan beiden</a:t>
            </a:r>
          </a:p>
          <a:p>
            <a:r>
              <a:rPr lang="nl-NL" dirty="0" smtClean="0"/>
              <a:t>Anderen hebben andere ideeën, kennis en ervaring</a:t>
            </a:r>
          </a:p>
          <a:p>
            <a:r>
              <a:rPr lang="nl-NL" dirty="0" smtClean="0"/>
              <a:t>Zij geven jou meer mogelijkheden rond je handelingswijze</a:t>
            </a:r>
          </a:p>
          <a:p>
            <a:r>
              <a:rPr lang="nl-NL" dirty="0" smtClean="0"/>
              <a:t>Reflecteren op je beroepsmatig handelen kan ingaan op de methode die je kiest of gaat over je eigen functioneren</a:t>
            </a:r>
          </a:p>
          <a:p>
            <a:r>
              <a:rPr lang="nl-NL" dirty="0" smtClean="0"/>
              <a:t>In je eentje reflecteren noemen we een ‘zelfreflectie’</a:t>
            </a:r>
          </a:p>
          <a:p>
            <a:r>
              <a:rPr lang="nl-NL" dirty="0" smtClean="0"/>
              <a:t>Je kijkt dan altijd naar je normen en waarden, doelen en motivatie</a:t>
            </a:r>
          </a:p>
          <a:p>
            <a:r>
              <a:rPr lang="nl-NL" dirty="0" smtClean="0"/>
              <a:t>Denk aan het bijhouden van een (stage)logboek.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437" y="4417347"/>
            <a:ext cx="4678437" cy="22033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4611" t="16941" r="9118" b="25090"/>
          <a:stretch/>
        </p:blipFill>
        <p:spPr>
          <a:xfrm>
            <a:off x="3754634" y="4417347"/>
            <a:ext cx="4976948" cy="22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Reflectiemodel Korthagen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10125649" cy="3880773"/>
          </a:xfrm>
        </p:spPr>
        <p:txBody>
          <a:bodyPr/>
          <a:lstStyle/>
          <a:p>
            <a:r>
              <a:rPr lang="nl-NL" dirty="0" smtClean="0"/>
              <a:t>Fred Korthagen ontwierp in 1993 het reflectiemodel waarvan hij naamdrager werd</a:t>
            </a:r>
          </a:p>
          <a:p>
            <a:r>
              <a:rPr lang="nl-NL" dirty="0" smtClean="0"/>
              <a:t>Reflecteren als cyclisch proces in vijf stappen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42209"/>
            <a:ext cx="5687241" cy="39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Handelen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Wat </a:t>
            </a:r>
            <a:r>
              <a:rPr lang="nl-NL" dirty="0"/>
              <a:t>wil ik </a:t>
            </a:r>
            <a:r>
              <a:rPr lang="nl-NL" dirty="0" smtClean="0"/>
              <a:t>bereiken?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Waarop ga ik </a:t>
            </a:r>
            <a:r>
              <a:rPr lang="nl-NL" dirty="0" smtClean="0"/>
              <a:t>letten?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Wat ga ik </a:t>
            </a:r>
            <a:r>
              <a:rPr lang="nl-NL" dirty="0" smtClean="0"/>
              <a:t>uitproberen?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99" y="0"/>
            <a:ext cx="4942114" cy="34668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9" y="3022719"/>
            <a:ext cx="4641042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5" y="2873829"/>
            <a:ext cx="6239275" cy="34616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Terugblikken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Na je handelen blik je terug op je handelen. Je vraag je af:</a:t>
            </a:r>
          </a:p>
          <a:p>
            <a:pPr>
              <a:buFontTx/>
              <a:buChar char="-"/>
            </a:pPr>
            <a:r>
              <a:rPr lang="nl-NL" dirty="0" smtClean="0"/>
              <a:t>Wat deed ik?</a:t>
            </a:r>
          </a:p>
          <a:p>
            <a:pPr>
              <a:buFontTx/>
              <a:buChar char="-"/>
            </a:pPr>
            <a:r>
              <a:rPr lang="nl-NL" dirty="0" smtClean="0"/>
              <a:t>Wat voelde ik?</a:t>
            </a:r>
          </a:p>
          <a:p>
            <a:pPr>
              <a:buFontTx/>
              <a:buChar char="-"/>
            </a:pPr>
            <a:r>
              <a:rPr lang="nl-NL" dirty="0" smtClean="0"/>
              <a:t>Wat dacht ik?</a:t>
            </a:r>
          </a:p>
          <a:p>
            <a:pPr>
              <a:buFontTx/>
              <a:buChar char="-"/>
            </a:pPr>
            <a:r>
              <a:rPr lang="nl-NL" dirty="0" smtClean="0"/>
              <a:t>Wat wilde ik?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2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Bewustwording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Wat is mijn conclusie?</a:t>
            </a:r>
          </a:p>
          <a:p>
            <a:pPr>
              <a:buFontTx/>
              <a:buChar char="-"/>
            </a:pPr>
            <a:r>
              <a:rPr lang="nl-NL" dirty="0" smtClean="0"/>
              <a:t>Wat is er positief aan deze conclusie?</a:t>
            </a:r>
          </a:p>
          <a:p>
            <a:pPr>
              <a:buFontTx/>
              <a:buChar char="-"/>
            </a:pPr>
            <a:r>
              <a:rPr lang="nl-NL" dirty="0"/>
              <a:t>Wat is er </a:t>
            </a:r>
            <a:r>
              <a:rPr lang="nl-NL" dirty="0" smtClean="0"/>
              <a:t>negatief </a:t>
            </a:r>
            <a:r>
              <a:rPr lang="nl-NL" dirty="0"/>
              <a:t>aan deze conclusie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smtClean="0"/>
              <a:t>*Je trekt dus conclusies en doet positieve en/of negatieve ontdekkingen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2005" t="18777" r="30656" b="6409"/>
          <a:stretch/>
        </p:blipFill>
        <p:spPr>
          <a:xfrm>
            <a:off x="0" y="3380756"/>
            <a:ext cx="2655026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3D5D3A-BD96-436C-BD82-0D8EEBBB4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355B4-13B3-4EDD-8354-6077D668F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4846B-BEAF-441B-90D3-5312C415F95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1f671bd0-527c-4d2a-98b8-6946169f1e35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7b9f8bbe-82d2-46a4-909f-9c23c02db6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567</Words>
  <Application>Microsoft Office PowerPoint</Application>
  <PresentationFormat>Breedbeeld</PresentationFormat>
  <Paragraphs>84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Methodisch handelen Deel 3</vt:lpstr>
      <vt:lpstr>Reflecteren is het sluitstuk van de methodische cyclus</vt:lpstr>
      <vt:lpstr>Reflecteren:</vt:lpstr>
      <vt:lpstr>Doelen en functies van reflecteren</vt:lpstr>
      <vt:lpstr>Samen reflecteren of liever alleen?</vt:lpstr>
      <vt:lpstr>Reflectiemodel Korthagen</vt:lpstr>
      <vt:lpstr>1. Handelen </vt:lpstr>
      <vt:lpstr>2. Terugblikken</vt:lpstr>
      <vt:lpstr>3. Bewustwording</vt:lpstr>
      <vt:lpstr>4. Alternatieve ontwikkelingen</vt:lpstr>
      <vt:lpstr>5. Alternatieven uitproberen</vt:lpstr>
      <vt:lpstr>Stelling: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handelen Deel 3</dc:title>
  <dc:creator>Simon Poelman</dc:creator>
  <cp:lastModifiedBy>Simon Poelman</cp:lastModifiedBy>
  <cp:revision>12</cp:revision>
  <dcterms:created xsi:type="dcterms:W3CDTF">2020-02-25T19:28:55Z</dcterms:created>
  <dcterms:modified xsi:type="dcterms:W3CDTF">2020-02-25T21:12:05Z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